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10830" r:id="rId2"/>
    <p:sldId id="10831" r:id="rId3"/>
    <p:sldId id="10833" r:id="rId4"/>
    <p:sldId id="10837" r:id="rId5"/>
    <p:sldId id="10838" r:id="rId6"/>
    <p:sldId id="10839" r:id="rId7"/>
    <p:sldId id="10840" r:id="rId8"/>
    <p:sldId id="10841" r:id="rId9"/>
    <p:sldId id="10842" r:id="rId10"/>
    <p:sldId id="10843" r:id="rId11"/>
    <p:sldId id="10844" r:id="rId12"/>
    <p:sldId id="10846" r:id="rId13"/>
    <p:sldId id="10845" r:id="rId14"/>
    <p:sldId id="1083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5676C78-C77E-C243-A11E-DD8D63A622C5}">
          <p14:sldIdLst>
            <p14:sldId id="10830"/>
            <p14:sldId id="10831"/>
            <p14:sldId id="10833"/>
            <p14:sldId id="10837"/>
            <p14:sldId id="10838"/>
            <p14:sldId id="10839"/>
            <p14:sldId id="10840"/>
            <p14:sldId id="10841"/>
            <p14:sldId id="10842"/>
            <p14:sldId id="10843"/>
            <p14:sldId id="10844"/>
            <p14:sldId id="10846"/>
            <p14:sldId id="10845"/>
            <p14:sldId id="108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0"/>
    <p:restoredTop sz="84155"/>
  </p:normalViewPr>
  <p:slideViewPr>
    <p:cSldViewPr snapToObjects="1">
      <p:cViewPr>
        <p:scale>
          <a:sx n="100" d="100"/>
          <a:sy n="100" d="100"/>
        </p:scale>
        <p:origin x="169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299A-533C-E04E-9FE1-DE5967DC140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9D90-5798-F946-A692-BBAAB6D56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7740-FB78-2C47-9B39-00DBDF47A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FC41A-278F-F541-A1D3-219638DA9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2D5E-95B3-304D-979A-332E79E5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9B9C-2A2C-C34C-A0E4-43805892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31D9-836A-A747-B0EF-FB6A4C9F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5C4-665D-454F-800B-2FC6707D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D4B8A-7A5C-0243-9D21-1C03175B4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76EE-1834-C847-B76F-691D1AE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29D5-642A-1346-9C39-975B07A8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0E1F-9E91-EE45-8D5A-6EB8897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E4CCC-22BD-8A4B-9354-B2906C17D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8C3E8-70ED-CC49-BAD1-6EE08DB0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7735-51DB-1B43-BD57-8FD040B3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A35F-98AC-D44B-94E4-7E6759A7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FEC4-BEFD-E24F-95DE-60D9AC9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91999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1"/>
            <a:ext cx="12192001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8"/>
            <a:ext cx="12188826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7518" y="6413762"/>
            <a:ext cx="3723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039" y="5867401"/>
            <a:ext cx="2651716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166" y="6426400"/>
            <a:ext cx="214435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Wireless Solutions for IoT - SGUP </a:t>
            </a:r>
          </a:p>
        </p:txBody>
      </p:sp>
    </p:spTree>
    <p:extLst>
      <p:ext uri="{BB962C8B-B14F-4D97-AF65-F5344CB8AC3E}">
        <p14:creationId xmlns:p14="http://schemas.microsoft.com/office/powerpoint/2010/main" val="33550870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77A2-FFC4-A44A-A874-DDDDBEAB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EEBD-19DE-B248-91A1-D8582061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6ED9-1F91-294B-9C8E-47C128D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DE63-F606-364D-B135-DC453B8A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8A21-EF7F-C14F-875E-7512C6F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D2E-2C8D-D742-97E1-02D83BEA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C94-74A7-5E45-B118-2B389720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1B39-3BA9-5143-953A-5490FF3B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1E55-D276-F74D-AE4B-FFFB9E0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15AD-3920-DF45-ACAC-455BDC21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D1B1-681B-F14D-B549-42A215B2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D499-A64B-3E47-9B94-8E41350FC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B6C9-829E-F741-AACB-65107821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C3339-799C-FA47-88FE-9E7029B0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67B0-E296-4646-A23E-D52A7D3B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EC2C-819D-9E4F-A19F-B5A41619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7A32-D780-B940-A09D-F5D706BE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31EF-DEC4-A546-B2DB-B1A57A19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32519-0FB6-074A-BE25-B8D3A881B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DE8D9-7E39-B04E-AD84-67F2EAD2E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C21D5-2FDD-554A-9D4B-84BCB1A7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BD627-AF0A-7944-8DD3-5933A7B0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68E55-0B4C-644E-9511-56B4B6CE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1C45C-D346-6048-9E6C-1BCBD8EE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C590-7D2C-154E-882F-C5937232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1611C-8BCB-7A4E-8CCA-6DC0DC0D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1AC49-1574-6E4B-A243-B6C30936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D3C8E-97A9-C64B-9410-0FE968FC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345B8-6C75-FD47-A125-8ABAD8DE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EF06-3AA6-C54B-9BE1-92D00F40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EDB-EEBB-1740-9CB7-5F10D23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C520-1C8A-EA4C-BAD3-61F8764C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6068-AD5E-B943-9D02-7DA57C2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754F1-402B-DF4D-9F9E-809509D3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213ED-D85C-FC41-8AD7-B0D2CE86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A9B5D-2C06-D543-9084-5035CDB5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0E17-C4C5-5F4A-8AB2-A12B628E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A6-0957-114E-90EA-06003041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B8D03-1014-A848-9FFE-7246F55CD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A669A-1E84-DC4A-AA8B-62435CB3C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3D39-40A7-894E-89B4-0376EB64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32B0-6063-F345-A18D-972DAD4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0B7FE-A9D0-334C-9319-CC103D66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38268-60D9-8643-BCA6-66A1EF41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DBBD-5944-6942-8EB9-42B6E1BC5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B6D6-8585-7148-BD20-FC7A9A8B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C5CD-A97E-D340-91BB-8B9F7E0D1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CED0-2308-634C-AE96-B3E458CEE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nayangadre/the-kernel-kobject-device-model-explained-89d02350fa03" TargetMode="External"/><Relationship Id="rId3" Type="http://schemas.openxmlformats.org/officeDocument/2006/relationships/hyperlink" Target="https://linux-kernel-labs.github.io/master/lectures/intro.html" TargetMode="External"/><Relationship Id="rId7" Type="http://schemas.openxmlformats.org/officeDocument/2006/relationships/hyperlink" Target="https://www.thegeekdiary.com/understanding-the-sysfs-file-system-in-linux/" TargetMode="External"/><Relationship Id="rId2" Type="http://schemas.openxmlformats.org/officeDocument/2006/relationships/hyperlink" Target="https://bootlin.com/doc/training/linux-kernel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opensourceforu.com/2011/02/linux-character-drivers" TargetMode="External"/><Relationship Id="rId5" Type="http://schemas.openxmlformats.org/officeDocument/2006/relationships/hyperlink" Target="https://www.ibm.com/developerworks/ru/library/l-linux_kernel_01/index.html" TargetMode="External"/><Relationship Id="rId4" Type="http://schemas.openxmlformats.org/officeDocument/2006/relationships/hyperlink" Target="https://www.kernel.org/doc/html/latest/filesystems/vfs.html" TargetMode="External"/><Relationship Id="rId9" Type="http://schemas.openxmlformats.org/officeDocument/2006/relationships/hyperlink" Target="http://www.cs.utexas.edu/~witchel/372/lectures/12.KernelSync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821A-2F0A-694D-99CF-E050695CC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794" y="6128388"/>
            <a:ext cx="3300412" cy="328568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 </a:t>
            </a: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Okhrimenko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98D33-8B15-8145-969A-F8F6B645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0942"/>
            <a:ext cx="12192001" cy="1075679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 Device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75CB7-23DA-784F-918E-A575F028108E}"/>
              </a:ext>
            </a:extLst>
          </p:cNvPr>
          <p:cNvSpPr txBox="1"/>
          <p:nvPr/>
        </p:nvSpPr>
        <p:spPr>
          <a:xfrm>
            <a:off x="5303956" y="3311177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Lection 2</a:t>
            </a:r>
          </a:p>
        </p:txBody>
      </p:sp>
    </p:spTree>
    <p:extLst>
      <p:ext uri="{BB962C8B-B14F-4D97-AF65-F5344CB8AC3E}">
        <p14:creationId xmlns:p14="http://schemas.microsoft.com/office/powerpoint/2010/main" val="21321818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4492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 – user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pushed to user space via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netlink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– a high speed multicast socket used in Linux for IPC on kernel and user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User space app can easily get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by waiting on 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system service uses this mechanism on startup to create dynamic device directory and populate /dev with devices that are actually detected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159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Concurrency in kernel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1B3B6-7AD1-7A46-BA7B-BA4801CD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5" y="1263650"/>
            <a:ext cx="5904656" cy="3893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8D5F7-625B-8149-A162-20135249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250950"/>
            <a:ext cx="5315818" cy="3885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256A7-4BB2-F642-A5CD-8F638B3F722B}"/>
              </a:ext>
            </a:extLst>
          </p:cNvPr>
          <p:cNvSpPr txBox="1"/>
          <p:nvPr/>
        </p:nvSpPr>
        <p:spPr>
          <a:xfrm>
            <a:off x="191345" y="5157192"/>
            <a:ext cx="3772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Pics by Alexander Shevchenko of GlobalLogic</a:t>
            </a:r>
          </a:p>
        </p:txBody>
      </p:sp>
    </p:spTree>
    <p:extLst>
      <p:ext uri="{BB962C8B-B14F-4D97-AF65-F5344CB8AC3E}">
        <p14:creationId xmlns:p14="http://schemas.microsoft.com/office/powerpoint/2010/main" val="33527532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Concurrency in kernel 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093A4-AC4E-A342-9B07-8AD8E016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901204"/>
            <a:ext cx="7515851" cy="49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23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Synchronization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mechnisms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E1E01-963D-8B45-9E10-C4EA42CC6C58}"/>
              </a:ext>
            </a:extLst>
          </p:cNvPr>
          <p:cNvSpPr txBox="1"/>
          <p:nvPr/>
        </p:nvSpPr>
        <p:spPr>
          <a:xfrm>
            <a:off x="335360" y="1124744"/>
            <a:ext cx="1123324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Lets disable interrupts:</a:t>
            </a:r>
          </a:p>
          <a:p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Easy to implement and manage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Context switch is also disabled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Valid for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uni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-core,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uni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-processor system</a:t>
            </a:r>
          </a:p>
          <a:p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Pitfalls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System becomes one threaded mode until restore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All interrupts are stacked to “better times”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by controller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Can lead to deadlock after all</a:t>
            </a:r>
          </a:p>
        </p:txBody>
      </p:sp>
    </p:spTree>
    <p:extLst>
      <p:ext uri="{BB962C8B-B14F-4D97-AF65-F5344CB8AC3E}">
        <p14:creationId xmlns:p14="http://schemas.microsoft.com/office/powerpoint/2010/main" val="16522267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D6A9-DE40-1C49-A087-00B2DBC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" y="1"/>
            <a:ext cx="12192001" cy="692696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B7FC-44A9-9A48-B2DC-27C7F29C9FAA}"/>
              </a:ext>
            </a:extLst>
          </p:cNvPr>
          <p:cNvSpPr txBox="1"/>
          <p:nvPr/>
        </p:nvSpPr>
        <p:spPr>
          <a:xfrm>
            <a:off x="119336" y="836712"/>
            <a:ext cx="11521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https://bootlin.com/doc/training/linux-kernel/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https://linux-kernel-labs.github.io/master/lectures/intro.html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https://www.kernel.org/doc/html/latest/filesystems/vfs.html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https://www.ibm.com/developerworks/ru/library/l-linux_kernel_01/index.html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6"/>
              </a:rPr>
              <a:t>http://www.opensourceforu.com/2011/02/linux-character-drivers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7"/>
              </a:rPr>
              <a:t>https://www.thegeekdiary.com/understanding-the-sysfs-file-system-in-linux/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8"/>
              </a:rPr>
              <a:t>https://medium.com/@nayangadre/the-kernel-kobject-device-model-explained-89d02350fa03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9"/>
              </a:rPr>
              <a:t>http://www.cs.utexas.edu/~witchel</a:t>
            </a:r>
            <a:r>
              <a:rPr lang="en-US">
                <a:hlinkClick r:id="rId9"/>
              </a:rPr>
              <a:t>/372/lectures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531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Questions to answer on this 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1. What is Linux Device Model?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2. How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 work?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service made possible by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uevent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that easy (not really)?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4. Is it my job to handle a concurrency in kernel?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5. What synchronization mechanisms exist in kernel?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396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54053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3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ea typeface="MS PGothic" pitchFamily="34" charset="-128"/>
                <a:cs typeface="Consolas" panose="020B0609020204030204" pitchFamily="49" charset="0"/>
              </a:rPr>
              <a:t>What is Linux Device Model?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It is an improved way of representation for system hardware layout and its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Was developed to ease power system description, as it is highly hierarchical.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Defines a kind of ”abstract class” for device description and following object-oriented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Linux kernel exposes all the devices, drivers, buses in the exact hierarchy in which they exist physically in the system through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Facilitates ref counting, hot plug support, device classes and more</a:t>
            </a:r>
          </a:p>
        </p:txBody>
      </p:sp>
    </p:spTree>
    <p:extLst>
      <p:ext uri="{BB962C8B-B14F-4D97-AF65-F5344CB8AC3E}">
        <p14:creationId xmlns:p14="http://schemas.microsoft.com/office/powerpoint/2010/main" val="6938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ea typeface="MS PGothic" pitchFamily="34" charset="-128"/>
                <a:cs typeface="Consolas" panose="020B0609020204030204" pitchFamily="49" charset="0"/>
              </a:rPr>
              <a:t>What is Linux Device Model?</a:t>
            </a:r>
            <a:endParaRPr lang="en-US" sz="4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DD64B52-AE46-6840-AD72-B326E4CB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92" y="1088312"/>
            <a:ext cx="9838016" cy="46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857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Serves as base data structure to implement device model</a:t>
            </a:r>
          </a:p>
          <a:p>
            <a:pPr lvl="1"/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Entry is created in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for each declared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May belong to only one subsystem and a subsystem must contain only identically embedded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Implements ref counting for its attributes via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dentry’s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d_fsdata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kref</a:t>
            </a:r>
            <a:r>
              <a:rPr lang="en-US" sz="2200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support classic put(), get() methods to interact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Should link itself to corresponding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40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Describes default behavior for a family of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of the same “type” point at the same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Declares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release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method for its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to deconstruct entries when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refs count become zero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Defines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sysfs_ops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default_attrs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same for related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kojects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546F5-4855-F244-9F89-8284B1174E38}"/>
              </a:ext>
            </a:extLst>
          </p:cNvPr>
          <p:cNvSpPr txBox="1"/>
          <p:nvPr/>
        </p:nvSpPr>
        <p:spPr>
          <a:xfrm>
            <a:off x="1487488" y="4437112"/>
            <a:ext cx="83529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static struct </a:t>
            </a:r>
            <a:r>
              <a:rPr lang="en-US" sz="2200" dirty="0" err="1">
                <a:latin typeface="Menlo" panose="020B0609030804020204" pitchFamily="49" charset="0"/>
              </a:rPr>
              <a:t>kobj_type</a:t>
            </a:r>
            <a:r>
              <a:rPr lang="en-US" sz="2200" dirty="0">
                <a:latin typeface="Menlo" panose="020B0609030804020204" pitchFamily="49" charset="0"/>
              </a:rPr>
              <a:t> </a:t>
            </a:r>
            <a:r>
              <a:rPr lang="en-US" sz="2200" dirty="0" err="1">
                <a:latin typeface="Menlo" panose="020B0609030804020204" pitchFamily="49" charset="0"/>
              </a:rPr>
              <a:t>fw_cfg_sysfs_entry_ktype</a:t>
            </a:r>
            <a:r>
              <a:rPr lang="en-US" sz="2200" dirty="0">
                <a:latin typeface="Menlo" panose="020B0609030804020204" pitchFamily="49" charset="0"/>
              </a:rPr>
              <a:t> = {</a:t>
            </a:r>
          </a:p>
          <a:p>
            <a:r>
              <a:rPr lang="en-US" sz="2200" dirty="0">
                <a:latin typeface="Menlo" panose="020B0609030804020204" pitchFamily="49" charset="0"/>
              </a:rPr>
              <a:t>	.</a:t>
            </a:r>
            <a:r>
              <a:rPr lang="en-US" sz="2200" dirty="0" err="1">
                <a:latin typeface="Menlo" panose="020B0609030804020204" pitchFamily="49" charset="0"/>
              </a:rPr>
              <a:t>default_attrs</a:t>
            </a:r>
            <a:r>
              <a:rPr lang="en-US" sz="2200" dirty="0">
                <a:latin typeface="Menlo" panose="020B0609030804020204" pitchFamily="49" charset="0"/>
              </a:rPr>
              <a:t> = </a:t>
            </a:r>
            <a:r>
              <a:rPr lang="en-US" sz="2200" dirty="0" err="1">
                <a:latin typeface="Menlo" panose="020B0609030804020204" pitchFamily="49" charset="0"/>
              </a:rPr>
              <a:t>fw_cfg_sysfs_entry_attrs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	.</a:t>
            </a:r>
            <a:r>
              <a:rPr lang="en-US" sz="2200" dirty="0" err="1">
                <a:latin typeface="Menlo" panose="020B0609030804020204" pitchFamily="49" charset="0"/>
              </a:rPr>
              <a:t>sysfs_ops</a:t>
            </a:r>
            <a:r>
              <a:rPr lang="en-US" sz="2200" dirty="0">
                <a:latin typeface="Menlo" panose="020B0609030804020204" pitchFamily="49" charset="0"/>
              </a:rPr>
              <a:t> = &amp;</a:t>
            </a:r>
            <a:r>
              <a:rPr lang="en-US" sz="2200" dirty="0" err="1">
                <a:latin typeface="Menlo" panose="020B0609030804020204" pitchFamily="49" charset="0"/>
              </a:rPr>
              <a:t>fw_cfg_sysfs_attr_ops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	.release = </a:t>
            </a:r>
            <a:r>
              <a:rPr lang="en-US" sz="2200" dirty="0" err="1">
                <a:latin typeface="Menlo" panose="020B0609030804020204" pitchFamily="49" charset="0"/>
              </a:rPr>
              <a:t>fw_cfg_sysfs_release_entry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};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12385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Aggregates collections of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into single place, like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bus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/sys/bus – groups all buses in system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Unlike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only groups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 logical subsets and not share functionality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638A8-9F56-B94B-B64E-AA18705EADE1}"/>
              </a:ext>
            </a:extLst>
          </p:cNvPr>
          <p:cNvSpPr txBox="1"/>
          <p:nvPr/>
        </p:nvSpPr>
        <p:spPr>
          <a:xfrm>
            <a:off x="911424" y="3151815"/>
            <a:ext cx="11017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kset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list_head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list</a:t>
            </a:r>
            <a:r>
              <a:rPr lang="en-US" dirty="0">
                <a:latin typeface="Menlo" panose="020B0609030804020204" pitchFamily="49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list of linked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kobjects</a:t>
            </a:r>
            <a:endParaRPr lang="en-US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spinlock_t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list_lock</a:t>
            </a:r>
            <a:r>
              <a:rPr lang="en-US" dirty="0">
                <a:latin typeface="Menlo" panose="020B0609030804020204" pitchFamily="49" charset="0"/>
              </a:rPr>
              <a:t>;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spinlock protecting linked list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kobject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kobj</a:t>
            </a:r>
            <a:r>
              <a:rPr lang="en-US" dirty="0">
                <a:latin typeface="Menlo" panose="020B0609030804020204" pitchFamily="49" charset="0"/>
              </a:rPr>
              <a:t>;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base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kobject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representing this set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const struct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kset_uevent_ops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uevent_ops</a:t>
            </a:r>
            <a:r>
              <a:rPr lang="en-US" dirty="0">
                <a:latin typeface="Menlo" panose="020B0609030804020204" pitchFamily="49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points to structure that </a:t>
            </a:r>
            <a:r>
              <a:rPr lang="en-US" dirty="0">
                <a:latin typeface="Menlo" panose="020B0609030804020204" pitchFamily="49" charset="0"/>
              </a:rPr>
              <a:t>							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describes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hotplug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behavior</a:t>
            </a:r>
          </a:p>
          <a:p>
            <a:r>
              <a:rPr lang="en-US" dirty="0">
                <a:latin typeface="Menlo" panose="020B0609030804020204" pitchFamily="49" charset="0"/>
              </a:rPr>
              <a:t>} __</a:t>
            </a:r>
            <a:r>
              <a:rPr lang="en-US" dirty="0" err="1">
                <a:latin typeface="Menlo" panose="020B0609030804020204" pitchFamily="49" charset="0"/>
              </a:rPr>
              <a:t>randomize_layout</a:t>
            </a:r>
            <a:r>
              <a:rPr lang="en-US" dirty="0">
                <a:latin typeface="Menlo" panose="020B0609030804020204" pitchFamily="49" charset="0"/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529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Kobject_attribute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Represented as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unlike all other k’s</a:t>
            </a:r>
          </a:p>
          <a:p>
            <a:pPr lvl="1"/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Implements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store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methods to interact with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Modes and levels of access should be defined as for other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__ATTR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macro to set attributes and specify r/w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Follow by defining </a:t>
            </a:r>
            <a:r>
              <a:rPr lang="en-US" sz="2200" b="1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attribute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200" b="1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attribute_group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to pass to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set up routines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are also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binary_attributes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215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k’s have self explanatory API</a:t>
            </a:r>
          </a:p>
          <a:p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kobject_add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*parent ...);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kobject_del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kobject_put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kset_create_and_add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*name, ...);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get_ktype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7071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876</Words>
  <Application>Microsoft Macintosh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Menlo</vt:lpstr>
      <vt:lpstr>Wingdings</vt:lpstr>
      <vt:lpstr>Office Theme</vt:lpstr>
      <vt:lpstr>Linux Device Drivers</vt:lpstr>
      <vt:lpstr>Questions to answer on this 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Drivers</dc:title>
  <dc:creator>Roman Okhrimenko</dc:creator>
  <cp:lastModifiedBy>Roman Okhrimenko</cp:lastModifiedBy>
  <cp:revision>166</cp:revision>
  <dcterms:created xsi:type="dcterms:W3CDTF">2019-11-07T20:18:55Z</dcterms:created>
  <dcterms:modified xsi:type="dcterms:W3CDTF">2019-11-17T18:44:09Z</dcterms:modified>
</cp:coreProperties>
</file>